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Helvetica World" charset="1" panose="020B0500040000020004"/>
      <p:regular r:id="rId19"/>
    </p:embeddedFont>
    <p:embeddedFont>
      <p:font typeface="TT Hoves" charset="1" panose="02000003020000060003"/>
      <p:regular r:id="rId20"/>
    </p:embeddedFont>
    <p:embeddedFont>
      <p:font typeface="TT Hoves Bold" charset="1" panose="02000003020000060003"/>
      <p:regular r:id="rId21"/>
    </p:embeddedFont>
    <p:embeddedFont>
      <p:font typeface="Helvetica World Italics" charset="1" panose="020B05000400000900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jpe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40556" y="7889271"/>
            <a:ext cx="8338513" cy="8338513"/>
          </a:xfrm>
          <a:custGeom>
            <a:avLst/>
            <a:gdLst/>
            <a:ahLst/>
            <a:cxnLst/>
            <a:rect r="r" b="b" t="t" l="l"/>
            <a:pathLst>
              <a:path h="8338513" w="8338513">
                <a:moveTo>
                  <a:pt x="0" y="0"/>
                </a:moveTo>
                <a:lnTo>
                  <a:pt x="8338512" y="0"/>
                </a:lnTo>
                <a:lnTo>
                  <a:pt x="8338512" y="8338512"/>
                </a:lnTo>
                <a:lnTo>
                  <a:pt x="0" y="833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90770" y="-5871599"/>
            <a:ext cx="8338513" cy="8338513"/>
          </a:xfrm>
          <a:custGeom>
            <a:avLst/>
            <a:gdLst/>
            <a:ahLst/>
            <a:cxnLst/>
            <a:rect r="r" b="b" t="t" l="l"/>
            <a:pathLst>
              <a:path h="8338513" w="8338513">
                <a:moveTo>
                  <a:pt x="0" y="0"/>
                </a:moveTo>
                <a:lnTo>
                  <a:pt x="8338513" y="0"/>
                </a:lnTo>
                <a:lnTo>
                  <a:pt x="8338513" y="8338512"/>
                </a:lnTo>
                <a:lnTo>
                  <a:pt x="0" y="833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526439" y="2321540"/>
            <a:ext cx="14099478" cy="376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83"/>
              </a:lnSpc>
            </a:pPr>
            <a:r>
              <a:rPr lang="en-US" sz="12158" spc="-753">
                <a:solidFill>
                  <a:srgbClr val="FBF9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SMART CAREER APPLICATION ASSISTANT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300530" y="1028700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59" y="0"/>
                </a:lnTo>
                <a:lnTo>
                  <a:pt x="6716859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27402" y="8745991"/>
            <a:ext cx="4578840" cy="6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7"/>
              </a:lnSpc>
            </a:pPr>
            <a:r>
              <a:rPr lang="en-US" sz="3555">
                <a:solidFill>
                  <a:srgbClr val="FBF9F5"/>
                </a:solidFill>
                <a:latin typeface="TT Hoves"/>
                <a:ea typeface="TT Hoves"/>
                <a:cs typeface="TT Hoves"/>
                <a:sym typeface="TT Hoves"/>
              </a:rPr>
              <a:t>PRESENTED BY: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23811" y="8745991"/>
            <a:ext cx="6781206" cy="6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7"/>
              </a:lnSpc>
            </a:pPr>
            <a:r>
              <a:rPr lang="en-US" sz="3555">
                <a:solidFill>
                  <a:srgbClr val="FBF9F5"/>
                </a:solidFill>
                <a:latin typeface="TT Hoves"/>
                <a:ea typeface="TT Hoves"/>
                <a:cs typeface="TT Hoves"/>
                <a:sym typeface="TT Hoves"/>
              </a:rPr>
              <a:t>MONIKA, PRIYANKA, SHRISHTI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811341"/>
            <a:ext cx="11254922" cy="3898235"/>
          </a:xfrm>
          <a:custGeom>
            <a:avLst/>
            <a:gdLst/>
            <a:ahLst/>
            <a:cxnLst/>
            <a:rect r="r" b="b" t="t" l="l"/>
            <a:pathLst>
              <a:path h="3898235" w="11254922">
                <a:moveTo>
                  <a:pt x="0" y="0"/>
                </a:moveTo>
                <a:lnTo>
                  <a:pt x="11254922" y="0"/>
                </a:lnTo>
                <a:lnTo>
                  <a:pt x="11254922" y="3898235"/>
                </a:lnTo>
                <a:lnTo>
                  <a:pt x="0" y="3898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32" r="0" b="-73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03522" y="2585537"/>
            <a:ext cx="5174922" cy="5174922"/>
          </a:xfrm>
          <a:custGeom>
            <a:avLst/>
            <a:gdLst/>
            <a:ahLst/>
            <a:cxnLst/>
            <a:rect r="r" b="b" t="t" l="l"/>
            <a:pathLst>
              <a:path h="5174922" w="5174922">
                <a:moveTo>
                  <a:pt x="0" y="0"/>
                </a:moveTo>
                <a:lnTo>
                  <a:pt x="5174922" y="0"/>
                </a:lnTo>
                <a:lnTo>
                  <a:pt x="5174922" y="5174922"/>
                </a:lnTo>
                <a:lnTo>
                  <a:pt x="0" y="5174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513424" y="560598"/>
            <a:ext cx="17944414" cy="202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4"/>
              </a:lnSpc>
            </a:pPr>
            <a:r>
              <a:rPr lang="en-US" sz="9569" spc="-593">
                <a:solidFill>
                  <a:srgbClr val="FBF9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📝 DEMO — COVER LETTER GENERATOR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1576" y="3676153"/>
            <a:ext cx="8788488" cy="2042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25" indent="-399412" lvl="1">
              <a:lnSpc>
                <a:spcPts val="4032"/>
              </a:lnSpc>
              <a:buFont typeface="Arial"/>
              <a:buChar char="•"/>
            </a:pPr>
            <a:r>
              <a:rPr lang="en-US" sz="3699" spc="-14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R</a:t>
            </a:r>
            <a:r>
              <a:rPr lang="en-US" sz="3699" spc="-14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eads resume</a:t>
            </a:r>
          </a:p>
          <a:p>
            <a:pPr algn="just" marL="798825" indent="-399412" lvl="1">
              <a:lnSpc>
                <a:spcPts val="4032"/>
              </a:lnSpc>
              <a:buFont typeface="Arial"/>
              <a:buChar char="•"/>
            </a:pPr>
            <a:r>
              <a:rPr lang="en-US" sz="3699" spc="-14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Builds a professional cover letter</a:t>
            </a:r>
          </a:p>
          <a:p>
            <a:pPr algn="just" marL="798825" indent="-399412" lvl="1">
              <a:lnSpc>
                <a:spcPts val="4032"/>
              </a:lnSpc>
              <a:buFont typeface="Arial"/>
              <a:buChar char="•"/>
            </a:pPr>
            <a:r>
              <a:rPr lang="en-US" sz="3699" spc="-14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T</a:t>
            </a:r>
            <a:r>
              <a:rPr lang="en-US" sz="3699" spc="-14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ailored to job role and skills</a:t>
            </a:r>
          </a:p>
          <a:p>
            <a:pPr algn="just" marL="0" indent="0" lvl="0">
              <a:lnSpc>
                <a:spcPts val="403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09957" y="3437021"/>
            <a:ext cx="7116611" cy="3942295"/>
          </a:xfrm>
          <a:custGeom>
            <a:avLst/>
            <a:gdLst/>
            <a:ahLst/>
            <a:cxnLst/>
            <a:rect r="r" b="b" t="t" l="l"/>
            <a:pathLst>
              <a:path h="3942295" w="7116611">
                <a:moveTo>
                  <a:pt x="0" y="0"/>
                </a:moveTo>
                <a:lnTo>
                  <a:pt x="7116611" y="0"/>
                </a:lnTo>
                <a:lnTo>
                  <a:pt x="7116611" y="3942295"/>
                </a:lnTo>
                <a:lnTo>
                  <a:pt x="0" y="3942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676064" y="1437187"/>
            <a:ext cx="17935364" cy="108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4"/>
              </a:lnSpc>
            </a:pPr>
            <a:r>
              <a:rPr lang="en-US" sz="9569" spc="-593">
                <a:solidFill>
                  <a:srgbClr val="FBF9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🧩 THE BUILD PROCESS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52863" y="3475121"/>
            <a:ext cx="7631981" cy="3304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4665" indent="-337333" lvl="1">
              <a:lnSpc>
                <a:spcPts val="3406"/>
              </a:lnSpc>
              <a:spcBef>
                <a:spcPct val="0"/>
              </a:spcBef>
              <a:buFont typeface="Arial"/>
              <a:buChar char="•"/>
            </a:pPr>
            <a:r>
              <a:rPr lang="en-US" sz="3124" spc="-121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Defined</a:t>
            </a:r>
            <a:r>
              <a:rPr lang="en-US" sz="3124" spc="-121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 skills extraction logic in Python</a:t>
            </a:r>
          </a:p>
          <a:p>
            <a:pPr algn="just" marL="674665" indent="-337333" lvl="1">
              <a:lnSpc>
                <a:spcPts val="3406"/>
              </a:lnSpc>
              <a:spcBef>
                <a:spcPct val="0"/>
              </a:spcBef>
              <a:buFont typeface="Arial"/>
              <a:buChar char="•"/>
            </a:pPr>
            <a:r>
              <a:rPr lang="en-US" sz="3124" spc="-121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Configured ADK Agent + Gemini model</a:t>
            </a:r>
          </a:p>
          <a:p>
            <a:pPr algn="just" marL="674665" indent="-337333" lvl="1">
              <a:lnSpc>
                <a:spcPts val="3406"/>
              </a:lnSpc>
              <a:spcBef>
                <a:spcPct val="0"/>
              </a:spcBef>
              <a:buFont typeface="Arial"/>
              <a:buChar char="•"/>
            </a:pPr>
            <a:r>
              <a:rPr lang="en-US" sz="3124" spc="-121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Added google_search tool</a:t>
            </a:r>
          </a:p>
          <a:p>
            <a:pPr algn="just" marL="674665" indent="-337333" lvl="1">
              <a:lnSpc>
                <a:spcPts val="3406"/>
              </a:lnSpc>
              <a:spcBef>
                <a:spcPct val="0"/>
              </a:spcBef>
              <a:buFont typeface="Arial"/>
              <a:buChar char="•"/>
            </a:pPr>
            <a:r>
              <a:rPr lang="en-US" sz="3124" spc="-121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Created multi-step workflows</a:t>
            </a:r>
          </a:p>
          <a:p>
            <a:pPr algn="just" marL="674665" indent="-337333" lvl="1">
              <a:lnSpc>
                <a:spcPts val="3406"/>
              </a:lnSpc>
              <a:spcBef>
                <a:spcPct val="0"/>
              </a:spcBef>
              <a:buFont typeface="Arial"/>
              <a:buChar char="•"/>
            </a:pPr>
            <a:r>
              <a:rPr lang="en-US" sz="3124" spc="-121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Wrapp</a:t>
            </a:r>
            <a:r>
              <a:rPr lang="en-US" sz="3124" spc="-121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ed everything inside Kaggle notebook</a:t>
            </a:r>
          </a:p>
          <a:p>
            <a:pPr algn="just" marL="674665" indent="-337333" lvl="1">
              <a:lnSpc>
                <a:spcPts val="3406"/>
              </a:lnSpc>
              <a:spcBef>
                <a:spcPct val="0"/>
              </a:spcBef>
              <a:buFont typeface="Arial"/>
              <a:buChar char="•"/>
            </a:pPr>
            <a:r>
              <a:rPr lang="en-US" sz="3124" spc="-121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Tested with sample resumes</a:t>
            </a:r>
          </a:p>
          <a:p>
            <a:pPr algn="just" marL="0" indent="0" lvl="0">
              <a:lnSpc>
                <a:spcPts val="24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7355" y="2688190"/>
            <a:ext cx="15879419" cy="6570110"/>
          </a:xfrm>
          <a:custGeom>
            <a:avLst/>
            <a:gdLst/>
            <a:ahLst/>
            <a:cxnLst/>
            <a:rect r="r" b="b" t="t" l="l"/>
            <a:pathLst>
              <a:path h="6570110" w="15879419">
                <a:moveTo>
                  <a:pt x="0" y="0"/>
                </a:moveTo>
                <a:lnTo>
                  <a:pt x="15879419" y="0"/>
                </a:lnTo>
                <a:lnTo>
                  <a:pt x="15879419" y="6570110"/>
                </a:lnTo>
                <a:lnTo>
                  <a:pt x="0" y="6570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2" t="-1072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38200"/>
            <a:ext cx="9132332" cy="1642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97"/>
              </a:lnSpc>
              <a:spcBef>
                <a:spcPct val="0"/>
              </a:spcBef>
            </a:pPr>
            <a:r>
              <a:rPr lang="en-US" sz="9569" spc="-59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🚀 CONCLUSION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18120" y="3471107"/>
            <a:ext cx="11472911" cy="254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69"/>
              </a:lnSpc>
            </a:pPr>
            <a:r>
              <a:rPr lang="en-US" sz="22652" spc="-1404">
                <a:solidFill>
                  <a:srgbClr val="FBF9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THANK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07544" y="5891686"/>
            <a:ext cx="11472911" cy="2854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69"/>
              </a:lnSpc>
            </a:pPr>
            <a:r>
              <a:rPr lang="en-US" sz="22652" i="true" spc="-1404">
                <a:solidFill>
                  <a:srgbClr val="FBF9F5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140556" y="7441982"/>
            <a:ext cx="8338513" cy="8338513"/>
          </a:xfrm>
          <a:custGeom>
            <a:avLst/>
            <a:gdLst/>
            <a:ahLst/>
            <a:cxnLst/>
            <a:rect r="r" b="b" t="t" l="l"/>
            <a:pathLst>
              <a:path h="8338513" w="8338513">
                <a:moveTo>
                  <a:pt x="0" y="0"/>
                </a:moveTo>
                <a:lnTo>
                  <a:pt x="8338512" y="0"/>
                </a:lnTo>
                <a:lnTo>
                  <a:pt x="8338512" y="8338513"/>
                </a:lnTo>
                <a:lnTo>
                  <a:pt x="0" y="8338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18744" y="-4807211"/>
            <a:ext cx="8338513" cy="8338513"/>
          </a:xfrm>
          <a:custGeom>
            <a:avLst/>
            <a:gdLst/>
            <a:ahLst/>
            <a:cxnLst/>
            <a:rect r="r" b="b" t="t" l="l"/>
            <a:pathLst>
              <a:path h="8338513" w="8338513">
                <a:moveTo>
                  <a:pt x="0" y="0"/>
                </a:moveTo>
                <a:lnTo>
                  <a:pt x="8338512" y="0"/>
                </a:lnTo>
                <a:lnTo>
                  <a:pt x="8338512" y="8338513"/>
                </a:lnTo>
                <a:lnTo>
                  <a:pt x="0" y="8338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79992" y="-4676540"/>
            <a:ext cx="8338513" cy="8338513"/>
          </a:xfrm>
          <a:custGeom>
            <a:avLst/>
            <a:gdLst/>
            <a:ahLst/>
            <a:cxnLst/>
            <a:rect r="r" b="b" t="t" l="l"/>
            <a:pathLst>
              <a:path h="8338513" w="8338513">
                <a:moveTo>
                  <a:pt x="0" y="0"/>
                </a:moveTo>
                <a:lnTo>
                  <a:pt x="8338513" y="0"/>
                </a:lnTo>
                <a:lnTo>
                  <a:pt x="8338513" y="8338513"/>
                </a:lnTo>
                <a:lnTo>
                  <a:pt x="0" y="8338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93112" y="6936329"/>
            <a:ext cx="8338513" cy="8338513"/>
          </a:xfrm>
          <a:custGeom>
            <a:avLst/>
            <a:gdLst/>
            <a:ahLst/>
            <a:cxnLst/>
            <a:rect r="r" b="b" t="t" l="l"/>
            <a:pathLst>
              <a:path h="8338513" w="8338513">
                <a:moveTo>
                  <a:pt x="0" y="0"/>
                </a:moveTo>
                <a:lnTo>
                  <a:pt x="8338513" y="0"/>
                </a:lnTo>
                <a:lnTo>
                  <a:pt x="8338513" y="8338513"/>
                </a:lnTo>
                <a:lnTo>
                  <a:pt x="0" y="8338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46779" y="4969807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BF9F5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445401" y="5068428"/>
            <a:ext cx="2888857" cy="288885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448" t="0" r="-12448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703927" y="4946257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BF9F5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02549" y="5044878"/>
            <a:ext cx="2888857" cy="288885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6666" r="0" b="-16666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056852" y="4847635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BF9F5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161627" y="4946257"/>
            <a:ext cx="2888857" cy="288885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9444" r="0" b="-19444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3144072" y="3272768"/>
            <a:ext cx="11999857" cy="1197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8"/>
              </a:lnSpc>
            </a:pPr>
            <a:r>
              <a:rPr lang="en-US" sz="10664" spc="-661">
                <a:solidFill>
                  <a:srgbClr val="FBF9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MEET OUR TEAM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959454"/>
            <a:ext cx="4578840" cy="6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7"/>
              </a:lnSpc>
            </a:pPr>
            <a:r>
              <a:rPr lang="en-US" sz="3555" b="true">
                <a:solidFill>
                  <a:srgbClr val="FBF9F5"/>
                </a:solidFill>
                <a:latin typeface="TT Hoves Bold"/>
                <a:ea typeface="TT Hoves Bold"/>
                <a:cs typeface="TT Hoves Bold"/>
                <a:sym typeface="TT Hoves Bold"/>
              </a:rPr>
              <a:t>SCAA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44072" y="8144323"/>
            <a:ext cx="3443392" cy="53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>
                <a:solidFill>
                  <a:srgbClr val="FBF9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Monika Dhukia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25281" y="8144323"/>
            <a:ext cx="3443392" cy="53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>
                <a:solidFill>
                  <a:srgbClr val="FBF9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Priyanka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56852" y="8248060"/>
            <a:ext cx="3443392" cy="53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>
                <a:solidFill>
                  <a:srgbClr val="FBF9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Shrishti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99694" y="-3140556"/>
            <a:ext cx="8338513" cy="8338513"/>
          </a:xfrm>
          <a:custGeom>
            <a:avLst/>
            <a:gdLst/>
            <a:ahLst/>
            <a:cxnLst/>
            <a:rect r="r" b="b" t="t" l="l"/>
            <a:pathLst>
              <a:path h="8338513" w="8338513">
                <a:moveTo>
                  <a:pt x="0" y="0"/>
                </a:moveTo>
                <a:lnTo>
                  <a:pt x="8338512" y="0"/>
                </a:lnTo>
                <a:lnTo>
                  <a:pt x="8338512" y="8338512"/>
                </a:lnTo>
                <a:lnTo>
                  <a:pt x="0" y="833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7392" y="813495"/>
            <a:ext cx="15256286" cy="108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0"/>
              </a:lnSpc>
            </a:pPr>
            <a:r>
              <a:rPr lang="en-US" sz="9565" spc="-593">
                <a:solidFill>
                  <a:srgbClr val="FBF9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❗PROBLEM STATEMENT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958622" y="8005163"/>
            <a:ext cx="8338513" cy="8338513"/>
          </a:xfrm>
          <a:custGeom>
            <a:avLst/>
            <a:gdLst/>
            <a:ahLst/>
            <a:cxnLst/>
            <a:rect r="r" b="b" t="t" l="l"/>
            <a:pathLst>
              <a:path h="8338513" w="8338513">
                <a:moveTo>
                  <a:pt x="0" y="0"/>
                </a:moveTo>
                <a:lnTo>
                  <a:pt x="8338512" y="0"/>
                </a:lnTo>
                <a:lnTo>
                  <a:pt x="8338512" y="8338512"/>
                </a:lnTo>
                <a:lnTo>
                  <a:pt x="0" y="833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38901" y="2390942"/>
            <a:ext cx="5655293" cy="7531262"/>
          </a:xfrm>
          <a:custGeom>
            <a:avLst/>
            <a:gdLst/>
            <a:ahLst/>
            <a:cxnLst/>
            <a:rect r="r" b="b" t="t" l="l"/>
            <a:pathLst>
              <a:path h="7531262" w="5655293">
                <a:moveTo>
                  <a:pt x="0" y="0"/>
                </a:moveTo>
                <a:lnTo>
                  <a:pt x="5655294" y="0"/>
                </a:lnTo>
                <a:lnTo>
                  <a:pt x="5655294" y="7531263"/>
                </a:lnTo>
                <a:lnTo>
                  <a:pt x="0" y="7531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035552"/>
            <a:ext cx="9144000" cy="435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5"/>
              </a:lnSpc>
            </a:pPr>
          </a:p>
          <a:p>
            <a:pPr algn="just" marL="768634" indent="-384317" lvl="1">
              <a:lnSpc>
                <a:spcPts val="3880"/>
              </a:lnSpc>
              <a:buFont typeface="Arial"/>
              <a:buChar char="•"/>
            </a:pPr>
            <a:r>
              <a:rPr lang="en-US" sz="3560" spc="-138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Job seekers struggle with understanding what skills matter for a role.</a:t>
            </a:r>
          </a:p>
          <a:p>
            <a:pPr algn="just" marL="725455" indent="-362727" lvl="1">
              <a:lnSpc>
                <a:spcPts val="3662"/>
              </a:lnSpc>
              <a:buFont typeface="Arial"/>
              <a:buChar char="•"/>
            </a:pPr>
            <a:r>
              <a:rPr lang="en-US" sz="3360" spc="-131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Resumes are often unclear, outdated, or poorly structured.</a:t>
            </a:r>
          </a:p>
          <a:p>
            <a:pPr algn="just" marL="725455" indent="-362727" lvl="1">
              <a:lnSpc>
                <a:spcPts val="3662"/>
              </a:lnSpc>
              <a:buFont typeface="Arial"/>
              <a:buChar char="•"/>
            </a:pPr>
            <a:r>
              <a:rPr lang="en-US" sz="3360" spc="-131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Students lack personalized career guidance.</a:t>
            </a:r>
          </a:p>
          <a:p>
            <a:pPr algn="just" marL="725455" indent="-362727" lvl="1">
              <a:lnSpc>
                <a:spcPts val="3662"/>
              </a:lnSpc>
              <a:buFont typeface="Arial"/>
              <a:buChar char="•"/>
            </a:pPr>
            <a:r>
              <a:rPr lang="en-US" sz="3360" spc="-131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Existing tools are generic and not tailored to individual profiles.</a:t>
            </a:r>
          </a:p>
          <a:p>
            <a:pPr algn="just">
              <a:lnSpc>
                <a:spcPts val="2681"/>
              </a:lnSpc>
            </a:pPr>
          </a:p>
          <a:p>
            <a:pPr algn="just" marL="0" indent="0" lvl="0">
              <a:lnSpc>
                <a:spcPts val="268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0058" y="1943354"/>
            <a:ext cx="15448146" cy="108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4"/>
              </a:lnSpc>
            </a:pPr>
            <a:r>
              <a:rPr lang="en-US" sz="9569" spc="-593">
                <a:solidFill>
                  <a:srgbClr val="FBF9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🤖 WHY USE AI AGENTS?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90058" y="4467938"/>
            <a:ext cx="8115300" cy="3950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6255" indent="-348127" lvl="1">
              <a:lnSpc>
                <a:spcPts val="3515"/>
              </a:lnSpc>
              <a:spcBef>
                <a:spcPct val="0"/>
              </a:spcBef>
              <a:buFont typeface="Arial"/>
              <a:buChar char="•"/>
            </a:pPr>
            <a:r>
              <a:rPr lang="en-US" sz="3224" spc="-125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Agents automate reasoning and choose tools dynamically.</a:t>
            </a:r>
          </a:p>
          <a:p>
            <a:pPr algn="just" marL="696255" indent="-348127" lvl="1">
              <a:lnSpc>
                <a:spcPts val="3515"/>
              </a:lnSpc>
              <a:spcBef>
                <a:spcPct val="0"/>
              </a:spcBef>
              <a:buFont typeface="Arial"/>
              <a:buChar char="•"/>
            </a:pPr>
            <a:r>
              <a:rPr lang="en-US" sz="3224" spc="-125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They can read resumes, extract skills, search the web, and generate answers.</a:t>
            </a:r>
          </a:p>
          <a:p>
            <a:pPr algn="just" marL="696255" indent="-348127" lvl="1">
              <a:lnSpc>
                <a:spcPts val="3515"/>
              </a:lnSpc>
              <a:spcBef>
                <a:spcPct val="0"/>
              </a:spcBef>
              <a:buFont typeface="Arial"/>
              <a:buChar char="•"/>
            </a:pPr>
            <a:r>
              <a:rPr lang="en-US" sz="3224" spc="-125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Handles complex flows: search → analyze → summarize → recommend.</a:t>
            </a:r>
          </a:p>
          <a:p>
            <a:pPr algn="just" marL="696255" indent="-348127" lvl="1">
              <a:lnSpc>
                <a:spcPts val="3515"/>
              </a:lnSpc>
              <a:spcBef>
                <a:spcPct val="0"/>
              </a:spcBef>
              <a:buFont typeface="Arial"/>
              <a:buChar char="•"/>
            </a:pPr>
            <a:r>
              <a:rPr lang="en-US" sz="3224" spc="-125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Provides personalized, context-aware career guidance.</a:t>
            </a:r>
          </a:p>
          <a:p>
            <a:pPr algn="just" marL="0" indent="0" lvl="0">
              <a:lnSpc>
                <a:spcPts val="3515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807356" y="3571159"/>
            <a:ext cx="8154866" cy="4587112"/>
          </a:xfrm>
          <a:custGeom>
            <a:avLst/>
            <a:gdLst/>
            <a:ahLst/>
            <a:cxnLst/>
            <a:rect r="r" b="b" t="t" l="l"/>
            <a:pathLst>
              <a:path h="4587112" w="8154866">
                <a:moveTo>
                  <a:pt x="0" y="0"/>
                </a:moveTo>
                <a:lnTo>
                  <a:pt x="8154866" y="0"/>
                </a:lnTo>
                <a:lnTo>
                  <a:pt x="8154866" y="4587112"/>
                </a:lnTo>
                <a:lnTo>
                  <a:pt x="0" y="4587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1464" y="1593327"/>
            <a:ext cx="16887836" cy="202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4"/>
              </a:lnSpc>
            </a:pPr>
            <a:r>
              <a:rPr lang="en-US" sz="9569" spc="-593">
                <a:solidFill>
                  <a:srgbClr val="FBF9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🧠 SYSTEM ARCHITECTURE (HIGH-LEVEL)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28502" y="4250222"/>
            <a:ext cx="15196629" cy="285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U</a:t>
            </a: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ser uploads resume or asks a question</a:t>
            </a:r>
          </a:p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Extract Skills (Python function)</a:t>
            </a:r>
          </a:p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RAG-style agent reasoning</a:t>
            </a:r>
          </a:p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U</a:t>
            </a: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ses Google Gemini for LLM reasoning</a:t>
            </a:r>
          </a:p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Us</a:t>
            </a: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es google_search tool for real-time market data</a:t>
            </a:r>
          </a:p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F</a:t>
            </a: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inal structured recommendations returned</a:t>
            </a:r>
          </a:p>
          <a:p>
            <a:pPr algn="just" marL="0" indent="0" lvl="0">
              <a:lnSpc>
                <a:spcPts val="2681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28502" y="7711562"/>
            <a:ext cx="10493090" cy="1034530"/>
          </a:xfrm>
          <a:custGeom>
            <a:avLst/>
            <a:gdLst/>
            <a:ahLst/>
            <a:cxnLst/>
            <a:rect r="r" b="b" t="t" l="l"/>
            <a:pathLst>
              <a:path h="1034530" w="10493090">
                <a:moveTo>
                  <a:pt x="0" y="0"/>
                </a:moveTo>
                <a:lnTo>
                  <a:pt x="10493090" y="0"/>
                </a:lnTo>
                <a:lnTo>
                  <a:pt x="10493090" y="1034530"/>
                </a:lnTo>
                <a:lnTo>
                  <a:pt x="0" y="103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653261" y="1373260"/>
            <a:ext cx="16129942" cy="1219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464"/>
              </a:lnSpc>
            </a:pPr>
            <a:r>
              <a:rPr lang="en-US" sz="9569" i="true" spc="-593">
                <a:solidFill>
                  <a:srgbClr val="FBF9F5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🛠️ TECHNOLOGIES USED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241782" y="5054813"/>
            <a:ext cx="663356" cy="657325"/>
          </a:xfrm>
          <a:custGeom>
            <a:avLst/>
            <a:gdLst/>
            <a:ahLst/>
            <a:cxnLst/>
            <a:rect r="r" b="b" t="t" l="l"/>
            <a:pathLst>
              <a:path h="657325" w="663356">
                <a:moveTo>
                  <a:pt x="0" y="0"/>
                </a:moveTo>
                <a:lnTo>
                  <a:pt x="663356" y="0"/>
                </a:lnTo>
                <a:lnTo>
                  <a:pt x="663356" y="657326"/>
                </a:lnTo>
                <a:lnTo>
                  <a:pt x="0" y="657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07595" y="7472482"/>
            <a:ext cx="8338513" cy="8338513"/>
          </a:xfrm>
          <a:custGeom>
            <a:avLst/>
            <a:gdLst/>
            <a:ahLst/>
            <a:cxnLst/>
            <a:rect r="r" b="b" t="t" l="l"/>
            <a:pathLst>
              <a:path h="8338513" w="8338513">
                <a:moveTo>
                  <a:pt x="0" y="0"/>
                </a:moveTo>
                <a:lnTo>
                  <a:pt x="8338513" y="0"/>
                </a:lnTo>
                <a:lnTo>
                  <a:pt x="8338513" y="8338513"/>
                </a:lnTo>
                <a:lnTo>
                  <a:pt x="0" y="8338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28246" y="-4868262"/>
            <a:ext cx="8338513" cy="8338513"/>
          </a:xfrm>
          <a:custGeom>
            <a:avLst/>
            <a:gdLst/>
            <a:ahLst/>
            <a:cxnLst/>
            <a:rect r="r" b="b" t="t" l="l"/>
            <a:pathLst>
              <a:path h="8338513" w="8338513">
                <a:moveTo>
                  <a:pt x="0" y="0"/>
                </a:moveTo>
                <a:lnTo>
                  <a:pt x="8338513" y="0"/>
                </a:lnTo>
                <a:lnTo>
                  <a:pt x="8338513" y="8338512"/>
                </a:lnTo>
                <a:lnTo>
                  <a:pt x="0" y="8338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918661"/>
            <a:ext cx="1866560" cy="2625595"/>
          </a:xfrm>
          <a:custGeom>
            <a:avLst/>
            <a:gdLst/>
            <a:ahLst/>
            <a:cxnLst/>
            <a:rect r="r" b="b" t="t" l="l"/>
            <a:pathLst>
              <a:path h="2625595" w="1866560">
                <a:moveTo>
                  <a:pt x="0" y="0"/>
                </a:moveTo>
                <a:lnTo>
                  <a:pt x="1866560" y="0"/>
                </a:lnTo>
                <a:lnTo>
                  <a:pt x="1866560" y="2625595"/>
                </a:lnTo>
                <a:lnTo>
                  <a:pt x="0" y="26255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93260" y="3214451"/>
            <a:ext cx="3427436" cy="1983725"/>
          </a:xfrm>
          <a:custGeom>
            <a:avLst/>
            <a:gdLst/>
            <a:ahLst/>
            <a:cxnLst/>
            <a:rect r="r" b="b" t="t" l="l"/>
            <a:pathLst>
              <a:path h="1983725" w="3427436">
                <a:moveTo>
                  <a:pt x="0" y="0"/>
                </a:moveTo>
                <a:lnTo>
                  <a:pt x="3427436" y="0"/>
                </a:lnTo>
                <a:lnTo>
                  <a:pt x="3427436" y="1983725"/>
                </a:lnTo>
                <a:lnTo>
                  <a:pt x="0" y="19837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53778" y="3214451"/>
            <a:ext cx="3176008" cy="2241888"/>
          </a:xfrm>
          <a:custGeom>
            <a:avLst/>
            <a:gdLst/>
            <a:ahLst/>
            <a:cxnLst/>
            <a:rect r="r" b="b" t="t" l="l"/>
            <a:pathLst>
              <a:path h="2241888" w="3176008">
                <a:moveTo>
                  <a:pt x="0" y="0"/>
                </a:moveTo>
                <a:lnTo>
                  <a:pt x="3176008" y="0"/>
                </a:lnTo>
                <a:lnTo>
                  <a:pt x="3176008" y="2241888"/>
                </a:lnTo>
                <a:lnTo>
                  <a:pt x="0" y="22418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11711" y="3293872"/>
            <a:ext cx="3652517" cy="1904304"/>
          </a:xfrm>
          <a:custGeom>
            <a:avLst/>
            <a:gdLst/>
            <a:ahLst/>
            <a:cxnLst/>
            <a:rect r="r" b="b" t="t" l="l"/>
            <a:pathLst>
              <a:path h="1904304" w="3652517">
                <a:moveTo>
                  <a:pt x="0" y="0"/>
                </a:moveTo>
                <a:lnTo>
                  <a:pt x="3652517" y="0"/>
                </a:lnTo>
                <a:lnTo>
                  <a:pt x="3652517" y="1904304"/>
                </a:lnTo>
                <a:lnTo>
                  <a:pt x="0" y="19043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61980" y="6455089"/>
            <a:ext cx="7333542" cy="280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1935" indent="-315967" lvl="1">
              <a:lnSpc>
                <a:spcPts val="3190"/>
              </a:lnSpc>
              <a:buFont typeface="Arial"/>
              <a:buChar char="•"/>
            </a:pPr>
            <a:r>
              <a:rPr lang="en-US" sz="2926" spc="-11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Python</a:t>
            </a:r>
          </a:p>
          <a:p>
            <a:pPr algn="just" marL="631935" indent="-315967" lvl="1">
              <a:lnSpc>
                <a:spcPts val="3190"/>
              </a:lnSpc>
              <a:buFont typeface="Arial"/>
              <a:buChar char="•"/>
            </a:pPr>
            <a:r>
              <a:rPr lang="en-US" sz="2926" spc="-11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G</a:t>
            </a:r>
            <a:r>
              <a:rPr lang="en-US" sz="2926" spc="-11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oogle ADK</a:t>
            </a:r>
          </a:p>
          <a:p>
            <a:pPr algn="just" marL="631935" indent="-315967" lvl="1">
              <a:lnSpc>
                <a:spcPts val="3190"/>
              </a:lnSpc>
              <a:buFont typeface="Arial"/>
              <a:buChar char="•"/>
            </a:pPr>
            <a:r>
              <a:rPr lang="en-US" sz="2926" spc="-11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Gemini 2.5 Flash Lite</a:t>
            </a:r>
          </a:p>
          <a:p>
            <a:pPr algn="just" marL="631935" indent="-315967" lvl="1">
              <a:lnSpc>
                <a:spcPts val="3190"/>
              </a:lnSpc>
              <a:buFont typeface="Arial"/>
              <a:buChar char="•"/>
            </a:pPr>
            <a:r>
              <a:rPr lang="en-US" sz="2926" spc="-11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google_search Tool</a:t>
            </a:r>
          </a:p>
          <a:p>
            <a:pPr algn="just" marL="631935" indent="-315967" lvl="1">
              <a:lnSpc>
                <a:spcPts val="3190"/>
              </a:lnSpc>
              <a:buFont typeface="Arial"/>
              <a:buChar char="•"/>
            </a:pPr>
            <a:r>
              <a:rPr lang="en-US" sz="2926" spc="-11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pdfpl</a:t>
            </a:r>
            <a:r>
              <a:rPr lang="en-US" sz="2926" spc="-11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umber (PDF parsing)</a:t>
            </a:r>
          </a:p>
          <a:p>
            <a:pPr algn="just" marL="631935" indent="-315967" lvl="1">
              <a:lnSpc>
                <a:spcPts val="3190"/>
              </a:lnSpc>
              <a:buFont typeface="Arial"/>
              <a:buChar char="•"/>
            </a:pPr>
            <a:r>
              <a:rPr lang="en-US" sz="2926" spc="-11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Kaggle Notebook Environment</a:t>
            </a:r>
          </a:p>
          <a:p>
            <a:pPr algn="just" marL="0" indent="0" lvl="0">
              <a:lnSpc>
                <a:spcPts val="31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0320" y="6507843"/>
            <a:ext cx="13784575" cy="3373626"/>
          </a:xfrm>
          <a:custGeom>
            <a:avLst/>
            <a:gdLst/>
            <a:ahLst/>
            <a:cxnLst/>
            <a:rect r="r" b="b" t="t" l="l"/>
            <a:pathLst>
              <a:path h="3373626" w="13784575">
                <a:moveTo>
                  <a:pt x="0" y="0"/>
                </a:moveTo>
                <a:lnTo>
                  <a:pt x="13784575" y="0"/>
                </a:lnTo>
                <a:lnTo>
                  <a:pt x="13784575" y="3373626"/>
                </a:lnTo>
                <a:lnTo>
                  <a:pt x="0" y="3373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129" r="0" b="-391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82508" y="2205952"/>
            <a:ext cx="4046912" cy="4046912"/>
          </a:xfrm>
          <a:custGeom>
            <a:avLst/>
            <a:gdLst/>
            <a:ahLst/>
            <a:cxnLst/>
            <a:rect r="r" b="b" t="t" l="l"/>
            <a:pathLst>
              <a:path h="4046912" w="4046912">
                <a:moveTo>
                  <a:pt x="0" y="0"/>
                </a:moveTo>
                <a:lnTo>
                  <a:pt x="4046912" y="0"/>
                </a:lnTo>
                <a:lnTo>
                  <a:pt x="4046912" y="4046912"/>
                </a:lnTo>
                <a:lnTo>
                  <a:pt x="0" y="4046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0320" y="605618"/>
            <a:ext cx="17737680" cy="202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4"/>
              </a:lnSpc>
            </a:pPr>
            <a:r>
              <a:rPr lang="en-US" sz="9569" spc="-593">
                <a:solidFill>
                  <a:srgbClr val="FBF9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💬 DEMO — CAREER GUIDANCE Q &amp;A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0320" y="3017654"/>
            <a:ext cx="9410274" cy="2461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3076" indent="-326538" lvl="1">
              <a:lnSpc>
                <a:spcPts val="3297"/>
              </a:lnSpc>
              <a:spcBef>
                <a:spcPct val="0"/>
              </a:spcBef>
              <a:buFont typeface="Arial"/>
              <a:buChar char="•"/>
            </a:pPr>
            <a:r>
              <a:rPr lang="en-US" sz="3024" spc="-117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Ask: “What skills should I highlight for Data Scientist role?”</a:t>
            </a:r>
          </a:p>
          <a:p>
            <a:pPr algn="just" marL="653076" indent="-326538" lvl="1">
              <a:lnSpc>
                <a:spcPts val="3297"/>
              </a:lnSpc>
              <a:spcBef>
                <a:spcPct val="0"/>
              </a:spcBef>
              <a:buFont typeface="Arial"/>
              <a:buChar char="•"/>
            </a:pPr>
            <a:r>
              <a:rPr lang="en-US" sz="3024" spc="-117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Agent uses google_search for 2025 trends</a:t>
            </a:r>
          </a:p>
          <a:p>
            <a:pPr algn="just" marL="653076" indent="-326538" lvl="1">
              <a:lnSpc>
                <a:spcPts val="3297"/>
              </a:lnSpc>
              <a:spcBef>
                <a:spcPct val="0"/>
              </a:spcBef>
              <a:buFont typeface="Arial"/>
              <a:buChar char="•"/>
            </a:pPr>
            <a:r>
              <a:rPr lang="en-US" sz="3024" spc="-117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Returns actionable skill suggestions</a:t>
            </a:r>
          </a:p>
          <a:p>
            <a:pPr algn="just" marL="653076" indent="-326538" lvl="1">
              <a:lnSpc>
                <a:spcPts val="3297"/>
              </a:lnSpc>
              <a:spcBef>
                <a:spcPct val="0"/>
              </a:spcBef>
              <a:buFont typeface="Arial"/>
              <a:buChar char="•"/>
            </a:pPr>
            <a:r>
              <a:rPr lang="en-US" sz="3024" spc="-117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Helps beginners understand real-time job market needs</a:t>
            </a:r>
          </a:p>
          <a:p>
            <a:pPr algn="just" marL="0" indent="0" lvl="0">
              <a:lnSpc>
                <a:spcPts val="32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0849" y="8193233"/>
            <a:ext cx="11186278" cy="2093767"/>
          </a:xfrm>
          <a:custGeom>
            <a:avLst/>
            <a:gdLst/>
            <a:ahLst/>
            <a:cxnLst/>
            <a:rect r="r" b="b" t="t" l="l"/>
            <a:pathLst>
              <a:path h="2093767" w="11186278">
                <a:moveTo>
                  <a:pt x="0" y="0"/>
                </a:moveTo>
                <a:lnTo>
                  <a:pt x="11186278" y="0"/>
                </a:lnTo>
                <a:lnTo>
                  <a:pt x="11186278" y="2093767"/>
                </a:lnTo>
                <a:lnTo>
                  <a:pt x="0" y="2093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4694" y="4225136"/>
            <a:ext cx="7421835" cy="3641555"/>
          </a:xfrm>
          <a:custGeom>
            <a:avLst/>
            <a:gdLst/>
            <a:ahLst/>
            <a:cxnLst/>
            <a:rect r="r" b="b" t="t" l="l"/>
            <a:pathLst>
              <a:path h="3641555" w="7421835">
                <a:moveTo>
                  <a:pt x="0" y="0"/>
                </a:moveTo>
                <a:lnTo>
                  <a:pt x="7421835" y="0"/>
                </a:lnTo>
                <a:lnTo>
                  <a:pt x="7421835" y="3641554"/>
                </a:lnTo>
                <a:lnTo>
                  <a:pt x="0" y="364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45432" y="1568951"/>
            <a:ext cx="5613868" cy="5613868"/>
          </a:xfrm>
          <a:custGeom>
            <a:avLst/>
            <a:gdLst/>
            <a:ahLst/>
            <a:cxnLst/>
            <a:rect r="r" b="b" t="t" l="l"/>
            <a:pathLst>
              <a:path h="5613868" w="5613868">
                <a:moveTo>
                  <a:pt x="0" y="0"/>
                </a:moveTo>
                <a:lnTo>
                  <a:pt x="5613868" y="0"/>
                </a:lnTo>
                <a:lnTo>
                  <a:pt x="5613868" y="5613868"/>
                </a:lnTo>
                <a:lnTo>
                  <a:pt x="0" y="5613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847571" y="486987"/>
            <a:ext cx="19814240" cy="108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4"/>
              </a:lnSpc>
            </a:pPr>
            <a:r>
              <a:rPr lang="en-US" sz="9569" spc="-593">
                <a:solidFill>
                  <a:srgbClr val="FBF9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🎯 DEMO — RESUME ANALYZER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0849" y="1614251"/>
            <a:ext cx="9788287" cy="294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Upl</a:t>
            </a: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oad a resume (.pdf)</a:t>
            </a:r>
          </a:p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Extract text with pdfplumber</a:t>
            </a:r>
          </a:p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Identify technical skills</a:t>
            </a:r>
          </a:p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S</a:t>
            </a: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ummarize profile</a:t>
            </a:r>
          </a:p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Suggest job roles</a:t>
            </a:r>
          </a:p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Provide resume improvements</a:t>
            </a:r>
          </a:p>
          <a:p>
            <a:pPr algn="just" marL="0" indent="0" lvl="0">
              <a:lnSpc>
                <a:spcPts val="33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5949" y="5943065"/>
            <a:ext cx="10193311" cy="3092085"/>
          </a:xfrm>
          <a:custGeom>
            <a:avLst/>
            <a:gdLst/>
            <a:ahLst/>
            <a:cxnLst/>
            <a:rect r="r" b="b" t="t" l="l"/>
            <a:pathLst>
              <a:path h="3092085" w="10193311">
                <a:moveTo>
                  <a:pt x="0" y="0"/>
                </a:moveTo>
                <a:lnTo>
                  <a:pt x="10193311" y="0"/>
                </a:lnTo>
                <a:lnTo>
                  <a:pt x="10193311" y="3092085"/>
                </a:lnTo>
                <a:lnTo>
                  <a:pt x="0" y="3092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72" r="0" b="-55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87205" y="2595302"/>
            <a:ext cx="6154368" cy="6154368"/>
          </a:xfrm>
          <a:custGeom>
            <a:avLst/>
            <a:gdLst/>
            <a:ahLst/>
            <a:cxnLst/>
            <a:rect r="r" b="b" t="t" l="l"/>
            <a:pathLst>
              <a:path h="6154368" w="6154368">
                <a:moveTo>
                  <a:pt x="0" y="0"/>
                </a:moveTo>
                <a:lnTo>
                  <a:pt x="6154368" y="0"/>
                </a:lnTo>
                <a:lnTo>
                  <a:pt x="6154368" y="6154368"/>
                </a:lnTo>
                <a:lnTo>
                  <a:pt x="0" y="6154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0072" y="3212227"/>
            <a:ext cx="9410274" cy="193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27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-117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Agent uses google_search</a:t>
            </a:r>
          </a:p>
          <a:p>
            <a:pPr algn="just" marL="647700" indent="-323850" lvl="1">
              <a:lnSpc>
                <a:spcPts val="327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-117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F</a:t>
            </a:r>
            <a:r>
              <a:rPr lang="en-US" sz="3000" spc="-117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etches up-to-date salary data</a:t>
            </a:r>
          </a:p>
          <a:p>
            <a:pPr algn="just" marL="647700" indent="-323850" lvl="1">
              <a:lnSpc>
                <a:spcPts val="327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-117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Summarizes U.S. salary range</a:t>
            </a:r>
          </a:p>
          <a:p>
            <a:pPr algn="just" marL="647700" indent="-323850" lvl="1">
              <a:lnSpc>
                <a:spcPts val="327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-117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Helps candidates negotiate better</a:t>
            </a:r>
          </a:p>
          <a:p>
            <a:pPr algn="just" marL="0" indent="0" lvl="0">
              <a:lnSpc>
                <a:spcPts val="2316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-495221" y="533665"/>
            <a:ext cx="19002512" cy="1633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97"/>
              </a:lnSpc>
              <a:spcBef>
                <a:spcPct val="0"/>
              </a:spcBef>
            </a:pPr>
            <a:r>
              <a:rPr lang="en-US" sz="956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💰Dem</a:t>
            </a:r>
            <a:r>
              <a:rPr lang="en-US" sz="956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o — Salary Range Checker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DAG6B10TaE0</dc:identifier>
  <dcterms:modified xsi:type="dcterms:W3CDTF">2011-08-01T06:04:30Z</dcterms:modified>
  <cp:revision>1</cp:revision>
  <dc:title>SmartCareer AI</dc:title>
</cp:coreProperties>
</file>